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5" r:id="rId4"/>
    <p:sldId id="268" r:id="rId5"/>
    <p:sldId id="277" r:id="rId6"/>
    <p:sldId id="269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65" r:id="rId19"/>
    <p:sldId id="271" r:id="rId20"/>
    <p:sldId id="289" r:id="rId21"/>
    <p:sldId id="291" r:id="rId22"/>
    <p:sldId id="272" r:id="rId23"/>
    <p:sldId id="292" r:id="rId24"/>
    <p:sldId id="273" r:id="rId25"/>
    <p:sldId id="274" r:id="rId26"/>
    <p:sldId id="290" r:id="rId27"/>
    <p:sldId id="262" r:id="rId28"/>
    <p:sldId id="293" r:id="rId29"/>
    <p:sldId id="2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9900"/>
    <a:srgbClr val="33CC33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339933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747916.png"/>
          <p:cNvPicPr>
            <a:picLocks noChangeAspect="1"/>
          </p:cNvPicPr>
          <p:nvPr userDrawn="1"/>
        </p:nvPicPr>
        <p:blipFill>
          <a:blip r:embed="rId2" cstate="print"/>
          <a:srcRect t="37644"/>
          <a:stretch>
            <a:fillRect/>
          </a:stretch>
        </p:blipFill>
        <p:spPr>
          <a:xfrm>
            <a:off x="4643438" y="1142984"/>
            <a:ext cx="2180578" cy="2719450"/>
          </a:xfrm>
          <a:prstGeom prst="rect">
            <a:avLst/>
          </a:prstGeom>
        </p:spPr>
      </p:pic>
      <p:pic>
        <p:nvPicPr>
          <p:cNvPr id="12308" name="Picture 20" descr="http://img1.liveinternet.ru/images/attach/c/8/99/590/99590129_0_9ca16_614bc30_X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964641" y="821517"/>
            <a:ext cx="6715148" cy="5357818"/>
          </a:xfrm>
          <a:prstGeom prst="rect">
            <a:avLst/>
          </a:prstGeom>
          <a:noFill/>
        </p:spPr>
      </p:pic>
      <p:pic>
        <p:nvPicPr>
          <p:cNvPr id="12298" name="Picture 10" descr="http://s4.pic4you.ru/y2014/06-16/12216/44513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937402" flipH="1">
            <a:off x="7628673" y="433953"/>
            <a:ext cx="903770" cy="1079483"/>
          </a:xfrm>
          <a:prstGeom prst="rect">
            <a:avLst/>
          </a:prstGeom>
          <a:noFill/>
        </p:spPr>
      </p:pic>
      <p:pic>
        <p:nvPicPr>
          <p:cNvPr id="12304" name="Picture 16" descr="http://s4.pic4you.ru/y2014/06-16/12216/445131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71810"/>
            <a:ext cx="961404" cy="866743"/>
          </a:xfrm>
          <a:prstGeom prst="rect">
            <a:avLst/>
          </a:prstGeom>
          <a:noFill/>
        </p:spPr>
      </p:pic>
      <p:pic>
        <p:nvPicPr>
          <p:cNvPr id="12300" name="Picture 12" descr="http://s4.pic4you.ru/y2014/06-16/12216/445131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143116"/>
            <a:ext cx="900972" cy="9286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Рамка 2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142845" y="3235831"/>
            <a:ext cx="2494214" cy="3622169"/>
            <a:chOff x="142845" y="3235831"/>
            <a:chExt cx="2494214" cy="3622169"/>
          </a:xfrm>
        </p:grpSpPr>
        <p:pic>
          <p:nvPicPr>
            <p:cNvPr id="9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15103">
              <a:off x="195256" y="3235831"/>
              <a:ext cx="971721" cy="1079483"/>
            </a:xfrm>
            <a:prstGeom prst="rect">
              <a:avLst/>
            </a:prstGeom>
            <a:noFill/>
          </p:spPr>
        </p:pic>
        <p:pic>
          <p:nvPicPr>
            <p:cNvPr id="7" name="Рисунок 6" descr="f_4ed2cad29ded4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42845" y="3786190"/>
              <a:ext cx="2494214" cy="307181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s4.pic4you.ru/y2014/06-16/12216/445131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00702"/>
            <a:ext cx="961404" cy="866743"/>
          </a:xfrm>
          <a:prstGeom prst="rect">
            <a:avLst/>
          </a:prstGeom>
          <a:noFill/>
        </p:spPr>
      </p:pic>
      <p:pic>
        <p:nvPicPr>
          <p:cNvPr id="8" name="Picture 12" descr="http://s4.pic4you.ru/y2014/06-16/12216/445131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488" y="500042"/>
            <a:ext cx="928694" cy="92869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 userDrawn="1"/>
        </p:nvGrpSpPr>
        <p:grpSpPr>
          <a:xfrm>
            <a:off x="142844" y="142852"/>
            <a:ext cx="3071810" cy="2494214"/>
            <a:chOff x="142844" y="142852"/>
            <a:chExt cx="3071810" cy="2494214"/>
          </a:xfrm>
        </p:grpSpPr>
        <p:pic>
          <p:nvPicPr>
            <p:cNvPr id="6" name="Рисунок 5" descr="f_4ed2cad29ded4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31642" y="-145946"/>
              <a:ext cx="2494214" cy="3071810"/>
            </a:xfrm>
            <a:prstGeom prst="rect">
              <a:avLst/>
            </a:prstGeom>
          </p:spPr>
        </p:pic>
        <p:pic>
          <p:nvPicPr>
            <p:cNvPr id="7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15103">
              <a:off x="420039" y="1099945"/>
              <a:ext cx="971721" cy="1079483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500826" y="214290"/>
            <a:ext cx="2500341" cy="1857388"/>
            <a:chOff x="6500838" y="142852"/>
            <a:chExt cx="2500341" cy="1857388"/>
          </a:xfrm>
        </p:grpSpPr>
        <p:pic>
          <p:nvPicPr>
            <p:cNvPr id="6" name="Рисунок 5" descr="f_4ed2cad29ded4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5400000" flipV="1">
              <a:off x="6822315" y="-178625"/>
              <a:ext cx="1857388" cy="2500341"/>
            </a:xfrm>
            <a:prstGeom prst="rect">
              <a:avLst/>
            </a:prstGeom>
          </p:spPr>
        </p:pic>
        <p:pic>
          <p:nvPicPr>
            <p:cNvPr id="8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874097" flipH="1">
              <a:off x="7903348" y="768913"/>
              <a:ext cx="1006174" cy="10794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29652" y="6429396"/>
            <a:ext cx="500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6600"/>
                </a:solidFill>
                <a:latin typeface="Monotype Corsiva" pitchFamily="66" charset="0"/>
              </a:rPr>
              <a:t>Б.Т.В.</a:t>
            </a:r>
            <a:endParaRPr lang="ru-RU" sz="900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http://cs263.vkontakte.ru/u19105383/71449324/x_8f611e1d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785926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 детей старшего возраста</a:t>
            </a:r>
            <a:endParaRPr lang="ru-RU" sz="5400" b="1" dirty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572008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Педагог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Гатиятуллина З.Р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0/36/18/3601822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8300" y="285750"/>
          <a:ext cx="8420100" cy="3109913"/>
        </p:xfrm>
        <a:graphic>
          <a:graphicData uri="http://schemas.openxmlformats.org/drawingml/2006/table">
            <a:tbl>
              <a:tblPr/>
              <a:tblGrid>
                <a:gridCol w="8420100"/>
              </a:tblGrid>
              <a:tr h="31099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1" marB="4572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FF">
                        <a:alpha val="29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04900" y="3357563"/>
          <a:ext cx="7724775" cy="1924050"/>
        </p:xfrm>
        <a:graphic>
          <a:graphicData uri="http://schemas.openxmlformats.org/drawingml/2006/table">
            <a:tbl>
              <a:tblPr/>
              <a:tblGrid>
                <a:gridCol w="7724775"/>
              </a:tblGrid>
              <a:tr h="19240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8" marB="4571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5357813"/>
          <a:ext cx="8529637" cy="1143000"/>
        </p:xfrm>
        <a:graphic>
          <a:graphicData uri="http://schemas.openxmlformats.org/drawingml/2006/table">
            <a:tbl>
              <a:tblPr/>
              <a:tblGrid>
                <a:gridCol w="8529637"/>
              </a:tblGrid>
              <a:tr h="1143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8" marR="9143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>
                        <a:alpha val="2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693" name="Прямоугольник 7"/>
          <p:cNvSpPr>
            <a:spLocks noChangeArrowheads="1"/>
          </p:cNvSpPr>
          <p:nvPr/>
        </p:nvSpPr>
        <p:spPr bwMode="auto">
          <a:xfrm>
            <a:off x="1643063" y="0"/>
            <a:ext cx="642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Calibri" pitchFamily="34" charset="0"/>
              </a:rPr>
              <a:t>Левитан, Исаак Ильич - Вечер на Волге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750" y="333375"/>
            <a:ext cx="8280400" cy="6286500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фрагментарным рассказыванием: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значимых для развития сюжета фрагментов картины;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взаимосвязи между ними;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фрагментов в единый сюжет.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000125"/>
            <a:ext cx="7858125" cy="557212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9" name="Рисунок 2" descr="551399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357313"/>
            <a:ext cx="714375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25" y="1285875"/>
            <a:ext cx="3214688" cy="492918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5" y="3357563"/>
            <a:ext cx="3357563" cy="292893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43313" y="1285875"/>
            <a:ext cx="4214812" cy="1214438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428596" y="500042"/>
            <a:ext cx="8286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Золотая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— картина русского художника Исаака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Левитана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(1860—1900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850" y="188913"/>
            <a:ext cx="8358188" cy="6357937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Этап 4.</a:t>
            </a:r>
            <a:r>
              <a:rPr lang="ru-RU" i="1" dirty="0"/>
              <a:t> Пересказ сказки с опорой на мнемотаблицу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191500" cy="65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 ПРИ ПОМОЩИ МОДЕЛЕЙ</a:t>
            </a:r>
            <a:r>
              <a:rPr lang="ru-RU" sz="31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908050"/>
            <a:ext cx="4714875" cy="54737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1.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таблицы и разбор того, что на ней изображено.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2.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Осуществляется перекодирование информации – преобразование из абстрактных символов в образы.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3.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Пересказ сказки с опорой на символы, т. е. происходит отработка метода запоминания. 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4.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Делается графическая зарисовка -</a:t>
            </a:r>
            <a:r>
              <a:rPr lang="ru-RU" alt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5.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Каждая таблица может быть воспроизведена ребёнком при её показе ему. 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/>
              <a:t> </a:t>
            </a:r>
          </a:p>
          <a:p>
            <a:pPr eaLnBrk="1" hangingPunct="1"/>
            <a:endParaRPr lang="ru-RU" altLang="ru-RU" sz="2400" i="1" dirty="0" smtClean="0"/>
          </a:p>
        </p:txBody>
      </p:sp>
      <p:pic>
        <p:nvPicPr>
          <p:cNvPr id="11269" name="Содержимое 7" descr="0_77d61_87a55496_X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557338"/>
            <a:ext cx="3400425" cy="39766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" y="214313"/>
            <a:ext cx="8501063" cy="6215062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111750" algn="l"/>
              </a:tabLst>
              <a:defRPr/>
            </a:pPr>
            <a:r>
              <a:rPr lang="ru-RU" dirty="0"/>
              <a:t> </a:t>
            </a:r>
            <a:r>
              <a:rPr lang="ru-RU" i="1" dirty="0"/>
              <a:t>В ходе использования приема наглядного моделирования дети знакомятся с графическим способом предоставления информации - моделью. В качестве условных заместителей (элементов модели) могут выступать символы разнообразного характера: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188" y="1357313"/>
            <a:ext cx="4105275" cy="48085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Зачитывается текст сказки, и выделяются её основные части.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Каждая часть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кодируется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графическая зарисовка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4.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Пересказ сказки с опорой на мнемотаблицу</a:t>
            </a:r>
          </a:p>
        </p:txBody>
      </p:sp>
      <p:pic>
        <p:nvPicPr>
          <p:cNvPr id="7" name="Содержимое 6" descr="2c656b85c981c9e413afd430630584cf.jpe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00174"/>
            <a:ext cx="4038600" cy="3610445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50" y="285750"/>
            <a:ext cx="8429625" cy="6215063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111750" algn="l"/>
              </a:tabLst>
              <a:defRPr/>
            </a:pPr>
            <a:r>
              <a:rPr lang="ru-RU" dirty="0"/>
              <a:t> </a:t>
            </a:r>
            <a:r>
              <a:rPr lang="ru-RU" i="1" dirty="0"/>
              <a:t>В ходе использования приема наглядного моделирования дети знакомятся с графическим способом предоставления информации - моделью. В качестве условных заместителей (элементов модели) могут выступать символы разнообразного характера: 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схем, моделей 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785813"/>
            <a:ext cx="8229600" cy="5857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i="1" u="sng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картинки </a:t>
            </a:r>
          </a:p>
          <a:p>
            <a:pPr algn="ctr" eaLnBrk="1" hangingPunct="1">
              <a:buFont typeface="Arial" charset="0"/>
              <a:buNone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силуэтные изображения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ru-RU" altLang="ru-RU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фигуры </a:t>
            </a:r>
          </a:p>
          <a:p>
            <a:pPr eaLnBrk="1" hangingPunct="1">
              <a:buFontTx/>
              <a:buChar char="-"/>
            </a:pPr>
            <a:endParaRPr lang="ru-RU" altLang="ru-RU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планы и условные</a:t>
            </a:r>
          </a:p>
          <a:p>
            <a:pPr eaLnBrk="1" hangingPunct="1">
              <a:buFont typeface="Arial" charset="0"/>
              <a:buNone/>
            </a:pP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обозначения</a:t>
            </a:r>
          </a:p>
          <a:p>
            <a:pPr eaLnBrk="1" hangingPunct="1">
              <a:buNone/>
            </a:pPr>
            <a:r>
              <a:rPr lang="ru-RU" alt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7173" name="Рисунок 8" descr="imgh590945.png"/>
          <p:cNvPicPr>
            <a:picLocks noChangeAspect="1"/>
          </p:cNvPicPr>
          <p:nvPr/>
        </p:nvPicPr>
        <p:blipFill>
          <a:blip r:embed="rId2" cstate="print"/>
          <a:srcRect l="7227" t="65625" r="7227" b="16667"/>
          <a:stretch>
            <a:fillRect/>
          </a:stretch>
        </p:blipFill>
        <p:spPr bwMode="auto">
          <a:xfrm>
            <a:off x="5000625" y="857250"/>
            <a:ext cx="3357563" cy="7858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myphoto" descr="http://cs263.vkontakte.ru/u19105383/71449324/x_8f611e1d.jpg"/>
          <p:cNvPicPr>
            <a:picLocks noChangeAspect="1" noChangeArrowheads="1"/>
          </p:cNvPicPr>
          <p:nvPr/>
        </p:nvPicPr>
        <p:blipFill>
          <a:blip r:embed="rId3" r:link="rId4" cstate="print"/>
          <a:srcRect l="64374" t="45238" r="10799" b="24687"/>
          <a:stretch>
            <a:fillRect/>
          </a:stretch>
        </p:blipFill>
        <p:spPr>
          <a:xfrm rot="5400000">
            <a:off x="6250795" y="607197"/>
            <a:ext cx="857252" cy="33575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5" name="Picture 6" descr="im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928934"/>
            <a:ext cx="3214687" cy="78581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Рисунок 11" descr="мнемотаблица"/>
          <p:cNvPicPr/>
          <p:nvPr/>
        </p:nvPicPr>
        <p:blipFill>
          <a:blip r:embed="rId6" cstate="print"/>
          <a:srcRect b="66023"/>
          <a:stretch>
            <a:fillRect/>
          </a:stretch>
        </p:blipFill>
        <p:spPr bwMode="auto">
          <a:xfrm>
            <a:off x="5000628" y="4143380"/>
            <a:ext cx="3500462" cy="7143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643937" cy="6215063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111750" algn="l"/>
              </a:tabLst>
              <a:defRPr/>
            </a:pPr>
            <a:r>
              <a:rPr lang="ru-RU" dirty="0"/>
              <a:t>В качестве модели связного высказывания может быть представлена </a:t>
            </a:r>
            <a:r>
              <a:rPr lang="ru-RU" i="1" dirty="0"/>
              <a:t>полоска разноцветных кругов</a:t>
            </a:r>
            <a:r>
              <a:rPr lang="ru-RU" dirty="0"/>
              <a:t> – пособие “</a:t>
            </a:r>
            <a:r>
              <a:rPr lang="ru-RU" dirty="0" err="1"/>
              <a:t>Логико-малыш</a:t>
            </a:r>
            <a:r>
              <a:rPr lang="ru-RU" dirty="0"/>
              <a:t> </a:t>
            </a:r>
            <a:endParaRPr lang="ru-RU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229600" cy="55546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1142976" y="642918"/>
            <a:ext cx="1143000" cy="1143000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Рисунок 6" descr="1325103599_295275732_1--140--.jpg"/>
          <p:cNvPicPr>
            <a:picLocks noChangeAspect="1"/>
          </p:cNvPicPr>
          <p:nvPr/>
        </p:nvPicPr>
        <p:blipFill>
          <a:blip r:embed="rId2" cstate="print"/>
          <a:srcRect l="26961" t="5952" r="25861"/>
          <a:stretch>
            <a:fillRect/>
          </a:stretch>
        </p:blipFill>
        <p:spPr bwMode="auto">
          <a:xfrm>
            <a:off x="2714612" y="285728"/>
            <a:ext cx="1000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42918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643438" y="714356"/>
            <a:ext cx="785813" cy="7858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" y="4643438"/>
            <a:ext cx="1143000" cy="9286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29125" y="4643438"/>
            <a:ext cx="1143000" cy="9286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2" name="Рисунок 14" descr="0_707e9_60b6b02d_XL.jpg"/>
          <p:cNvPicPr>
            <a:picLocks noChangeAspect="1"/>
          </p:cNvPicPr>
          <p:nvPr/>
        </p:nvPicPr>
        <p:blipFill>
          <a:blip r:embed="rId4" cstate="print"/>
          <a:srcRect r="14574" b="784"/>
          <a:stretch>
            <a:fillRect/>
          </a:stretch>
        </p:blipFill>
        <p:spPr bwMode="auto">
          <a:xfrm>
            <a:off x="5795963" y="4005263"/>
            <a:ext cx="15224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6" descr="0_515c8_991af0df_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076700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96733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успехов, творчества  и оптимизма  в развитии связной речи детей!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71612"/>
            <a:ext cx="75724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Введите в мир театра малыша,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он узнает, как сказка хороша,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Проникнется и мудростью и добротой,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чувством сказочным пойдет он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Жизненной тропой.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Попова.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Настольный театр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3637769"/>
          </a:xfrm>
        </p:spPr>
      </p:pic>
      <p:pic>
        <p:nvPicPr>
          <p:cNvPr id="6" name="Содержимое 5" descr="DSC_03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0"/>
            <a:ext cx="4038600" cy="36266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«Кто какой?»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ersonazhi_multfilmov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85794"/>
            <a:ext cx="8186766" cy="55721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_03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540254" cy="43577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_03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642918"/>
            <a:ext cx="4041775" cy="421484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 smtClean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Содержимое 3" descr="DSC00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857232"/>
            <a:ext cx="7358113" cy="5143535"/>
          </a:xfrm>
          <a:prstGeom prst="round2Diag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3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4038600" cy="3698101"/>
          </a:xfrm>
        </p:spPr>
      </p:pic>
      <p:pic>
        <p:nvPicPr>
          <p:cNvPr id="6" name="Содержимое 5" descr="DSC_03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038600" cy="378621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Содержимое 3" descr="DSC00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7572427" cy="5340369"/>
          </a:xfrm>
          <a:prstGeom prst="teardrop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Кукольный театр Бибабо. 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DSC008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7143800" cy="5000660"/>
          </a:xfrm>
          <a:prstGeom prst="round2Diag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Игры-драматизации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0"/>
            <a:ext cx="4038600" cy="3698101"/>
          </a:xfrm>
        </p:spPr>
      </p:pic>
      <p:pic>
        <p:nvPicPr>
          <p:cNvPr id="6" name="Содержимое 5" descr="DSC_03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038600" cy="356633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038600" cy="3423455"/>
          </a:xfrm>
        </p:spPr>
      </p:pic>
      <p:pic>
        <p:nvPicPr>
          <p:cNvPr id="6" name="Содержимое 5" descr="DSC_03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4038600" cy="335201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по изготовлению кукол из пластмассовых ложечек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098" y="1600200"/>
            <a:ext cx="6811803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ablon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6572296" cy="548324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71612"/>
            <a:ext cx="7772400" cy="1643074"/>
          </a:xfrm>
        </p:spPr>
        <p:txBody>
          <a:bodyPr>
            <a:normAutofit fontScale="92500"/>
          </a:bodyPr>
          <a:lstStyle/>
          <a:p>
            <a:pPr lvl="0"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6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В.И. Чернышев</a:t>
            </a:r>
          </a:p>
          <a:p>
            <a:pPr>
              <a:spcBef>
                <a:spcPts val="0"/>
              </a:spcBef>
              <a:buNone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Из всех  знаний и умений    самым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важным, самым необходимым для жизненной деятельности является,                                             конечно, умение ясно, понятно,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красиво говорить на своём языке.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Семье принадлежит ведущая роль в развитии ребёнка, семья является источником, который питает человека с рождения, знакомит его с окружающим миром, даёт ребёнку первые знания и умения.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Связная речь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14488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развернутое, законченное, композиционно и грамматически оформленное, смысловое и эмоциональное высказывание, состоящее из ряда логически связанных предложений.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развития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связной речи детей: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Высказывания  детей характеризуются: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   нарушением связности и       последовательности  изложения;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   смысловыми пропусками;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   явно выраженной ситуативностью и фрагментарностью;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    низким уровнем используемой фразовой речи.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7804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заданий, включаемых в занятия по обучению различным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видам     рассказывания: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  </a:t>
            </a:r>
            <a:r>
              <a:rPr lang="ru-RU" dirty="0"/>
              <a:t>     </a:t>
            </a:r>
            <a:br>
              <a:rPr lang="ru-RU" dirty="0"/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0098418"/>
              </p:ext>
            </p:extLst>
          </p:nvPr>
        </p:nvGraphicFramePr>
        <p:xfrm>
          <a:off x="142842" y="1936041"/>
          <a:ext cx="9001157" cy="4921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8159"/>
                <a:gridCol w="5862998"/>
              </a:tblGrid>
              <a:tr h="55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 занятия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заданий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3" marR="42683" marT="0" marB="0"/>
                </a:tc>
              </a:tr>
              <a:tr h="182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Обучение пересказу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игры-инсценировки на сюжет пересказываемого произведения, упражнения на моделирование сюжета (с помощью компьютера, наглядной схемы), рисование на тему с последующим составлением рассказа по выполненным рисункам, восстановление деформированного текста с последующим его пересказом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3" marR="42683" marT="0" marB="0"/>
                </a:tc>
              </a:tr>
              <a:tr h="1652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Обучение  рассказыванию по картинам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Придумывание названия к картине или серии картин, игры-упражнения на воспроизведение содержания картины, составление предложения по данному слову, разыгрывание действий персонажей с использованием пантомимы, восстановление пропущенного звена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3" marR="42683" marT="0" marB="0"/>
                </a:tc>
              </a:tr>
              <a:tr h="892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Обучение описанию предметов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Игра-упражнение «Угадай-ка»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3" marR="42683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11499" y="1911449"/>
            <a:ext cx="5597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обучению пересказу: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00808"/>
            <a:ext cx="7848600" cy="4824536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-использование детского рисунка;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сказок;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наушников;</a:t>
            </a:r>
          </a:p>
          <a:p>
            <a:pPr marL="0" indent="0" eaLnBrk="1" hangingPunct="1"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контрастная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 –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фрагментарного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рассказывания </a:t>
            </a:r>
            <a:endParaRPr lang="ru-RU" altLang="ru-RU" sz="3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-моделирование;</a:t>
            </a:r>
          </a:p>
          <a:p>
            <a:pPr marL="0" indent="0" eaLnBrk="1" hangingPunct="1">
              <a:buNone/>
            </a:pPr>
            <a:endParaRPr lang="ru-RU" alt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 descr="978-5-86775-139-5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286750" cy="6357938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5" name="Табличка 4"/>
          <p:cNvSpPr/>
          <p:nvPr/>
        </p:nvSpPr>
        <p:spPr>
          <a:xfrm>
            <a:off x="500063" y="2643188"/>
            <a:ext cx="2428875" cy="3357562"/>
          </a:xfrm>
          <a:prstGeom prst="plaque">
            <a:avLst/>
          </a:prstGeom>
          <a:solidFill>
            <a:srgbClr val="6600FF">
              <a:alpha val="36000"/>
            </a:srgb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Табличка 5"/>
          <p:cNvSpPr/>
          <p:nvPr/>
        </p:nvSpPr>
        <p:spPr>
          <a:xfrm>
            <a:off x="6357938" y="2143125"/>
            <a:ext cx="2071687" cy="3357563"/>
          </a:xfrm>
          <a:prstGeom prst="plaque">
            <a:avLst/>
          </a:prstGeom>
          <a:solidFill>
            <a:schemeClr val="accent5">
              <a:lumMod val="50000"/>
              <a:alpha val="36000"/>
            </a:scheme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786063" y="1285875"/>
            <a:ext cx="3714750" cy="3357563"/>
          </a:xfrm>
          <a:prstGeom prst="round2Diag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85750" y="428625"/>
            <a:ext cx="8072438" cy="1428750"/>
          </a:xfrm>
          <a:prstGeom prst="round2Same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0"/>
            <a:ext cx="856895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Составление сюжетного рассказа с помощью приема фрагментарного рассказывания- контрастной рамки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536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Игра: «Кто какой?» </vt:lpstr>
      <vt:lpstr>Слайд 3</vt:lpstr>
      <vt:lpstr>Слайд 4</vt:lpstr>
      <vt:lpstr>                          Связная речь</vt:lpstr>
      <vt:lpstr>Особенности развития  связной речи детей: </vt:lpstr>
      <vt:lpstr>  Виды творческих заданий, включаемых в занятия по обучению различным  видам     рассказывания:           </vt:lpstr>
      <vt:lpstr>Приемы обучению пересказу: </vt:lpstr>
      <vt:lpstr>Слайд 9</vt:lpstr>
      <vt:lpstr>Слайд 10</vt:lpstr>
      <vt:lpstr>Слайд 11</vt:lpstr>
      <vt:lpstr>Слайд 12</vt:lpstr>
      <vt:lpstr>ПЕРЕСКАЗ  ПРИ ПОМОЩИ МОДЕЛЕЙ Этапы работы </vt:lpstr>
      <vt:lpstr> Этапы работы </vt:lpstr>
      <vt:lpstr>Элементы схем, моделей </vt:lpstr>
      <vt:lpstr>Слайд 16</vt:lpstr>
      <vt:lpstr>Слайд 17</vt:lpstr>
      <vt:lpstr>Слайд 18</vt:lpstr>
      <vt:lpstr>Настольный театр</vt:lpstr>
      <vt:lpstr>Слайд 20</vt:lpstr>
      <vt:lpstr>Слайд 21</vt:lpstr>
      <vt:lpstr>Пальчиковый театр</vt:lpstr>
      <vt:lpstr>Слайд 23</vt:lpstr>
      <vt:lpstr>Кукольный театр Бибабо. </vt:lpstr>
      <vt:lpstr>Игры-драматизации </vt:lpstr>
      <vt:lpstr>Слайд 26</vt:lpstr>
      <vt:lpstr>Мастер – класс по изготовлению кукол из пластмассовых ложечек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36</cp:revision>
  <dcterms:created xsi:type="dcterms:W3CDTF">2015-07-29T17:11:09Z</dcterms:created>
  <dcterms:modified xsi:type="dcterms:W3CDTF">2016-12-17T19:56:39Z</dcterms:modified>
</cp:coreProperties>
</file>